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10" r:id="rId3"/>
    <p:sldId id="311" r:id="rId4"/>
    <p:sldId id="293" r:id="rId5"/>
    <p:sldId id="309" r:id="rId6"/>
    <p:sldId id="295" r:id="rId7"/>
    <p:sldId id="304" r:id="rId8"/>
    <p:sldId id="294" r:id="rId9"/>
    <p:sldId id="305" r:id="rId10"/>
    <p:sldId id="296" r:id="rId11"/>
    <p:sldId id="297" r:id="rId12"/>
    <p:sldId id="303" r:id="rId13"/>
    <p:sldId id="306" r:id="rId14"/>
    <p:sldId id="307" r:id="rId15"/>
    <p:sldId id="298" r:id="rId16"/>
    <p:sldId id="299" r:id="rId17"/>
    <p:sldId id="308" r:id="rId18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F4B97"/>
    <a:srgbClr val="000066"/>
    <a:srgbClr val="CC0066"/>
    <a:srgbClr val="0099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07" autoAdjust="0"/>
    <p:restoredTop sz="94688" autoAdjust="0"/>
  </p:normalViewPr>
  <p:slideViewPr>
    <p:cSldViewPr>
      <p:cViewPr varScale="1">
        <p:scale>
          <a:sx n="103" d="100"/>
          <a:sy n="103" d="100"/>
        </p:scale>
        <p:origin x="-84" y="-7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1974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BEC6E6F-E5D7-4B3C-9FC5-F78DB56C458F}" type="datetimeFigureOut">
              <a:rPr lang="ru-RU"/>
              <a:pPr>
                <a:defRPr/>
              </a:pPr>
              <a:t>08.09.2022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831AA2B-CB96-407A-9161-CEBD4D31C2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12745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2FC9DAD-DD6D-4C01-A9CC-A53DA54061E2}" type="datetimeFigureOut">
              <a:rPr lang="ru-RU"/>
              <a:pPr>
                <a:defRPr/>
              </a:pPr>
              <a:t>08.09.2022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AA2DCF1-7984-4432-9E05-500EB10A5F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318508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 algn="ctr">
              <a:defRPr/>
            </a:lvl1pPr>
          </a:lstStyle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78452-620E-4709-979F-7804B2614B0C}" type="datetime1">
              <a:rPr lang="ru-RU"/>
              <a:pPr>
                <a:defRPr/>
              </a:pPr>
              <a:t>08.09.2022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3F1C3-F537-4D72-BA31-A41A35CAA69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374C9-0F84-4E8F-9464-4031130CEBDB}" type="datetime1">
              <a:rPr lang="ru-RU"/>
              <a:pPr>
                <a:defRPr/>
              </a:pPr>
              <a:t>08.09.2022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2325E-05C4-449B-974C-15E1015D87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55A84-9D29-47A6-B4B7-E7F824C33592}" type="datetime1">
              <a:rPr lang="ru-RU"/>
              <a:pPr>
                <a:defRPr/>
              </a:pPr>
              <a:t>08.09.2022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113DA-328E-4F16-81B5-ABD76FD70E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9"/>
          <p:cNvGrpSpPr>
            <a:grpSpLocks/>
          </p:cNvGrpSpPr>
          <p:nvPr userDrawn="1"/>
        </p:nvGrpSpPr>
        <p:grpSpPr bwMode="auto">
          <a:xfrm>
            <a:off x="179388" y="123825"/>
            <a:ext cx="3240087" cy="646113"/>
            <a:chOff x="179512" y="123478"/>
            <a:chExt cx="3240360" cy="646331"/>
          </a:xfrm>
        </p:grpSpPr>
        <p:pic>
          <p:nvPicPr>
            <p:cNvPr id="5" name="Рисунок 7" descr="C:\Documents and Settings\Люда\Рабочий стол\фото города\gerb.jpg"/>
            <p:cNvPicPr>
              <a:picLocks noChangeAspect="1" noChangeArrowheads="1"/>
            </p:cNvPicPr>
            <p:nvPr userDrawn="1"/>
          </p:nvPicPr>
          <p:blipFill>
            <a:blip r:embed="rId2" cstate="print">
              <a:clrChange>
                <a:clrFrom>
                  <a:srgbClr val="FFF1E1"/>
                </a:clrFrom>
                <a:clrTo>
                  <a:srgbClr val="FFF1E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9512" y="194940"/>
              <a:ext cx="457239" cy="570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Прямоугольник 8"/>
            <p:cNvSpPr/>
            <p:nvPr userDrawn="1"/>
          </p:nvSpPr>
          <p:spPr>
            <a:xfrm>
              <a:off x="611560" y="123478"/>
              <a:ext cx="2808312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</a:rPr>
                <a:t>Комитет образования Администрации городского округа КОРОЛЁВ</a:t>
              </a: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29600" cy="857250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9621"/>
            <a:ext cx="8229600" cy="3175001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68FE0-20DA-4913-B4CE-BBCEF43179A7}" type="datetime1">
              <a:rPr lang="ru-RU"/>
              <a:pPr>
                <a:defRPr/>
              </a:pPr>
              <a:t>08.09.2022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B6064-F11E-4734-8200-CD57FD7005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10" name="Рисунок 9" descr="C:\Users\1D1D~1\AppData\Local\Temp\7zE8493F37A\WhatsApp Image 2021-12-17 at 14.43.20.jpeg"/>
          <p:cNvPicPr/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72400" y="0"/>
            <a:ext cx="864096" cy="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DA85E-B08F-4B8E-ADF0-54068794EB71}" type="datetime1">
              <a:rPr lang="ru-RU"/>
              <a:pPr>
                <a:defRPr/>
              </a:pPr>
              <a:t>08.09.2022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1DD02-0BEE-4C9C-B54D-477B428CC1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15052-16C2-45CD-990E-92B265E59670}" type="datetime1">
              <a:rPr lang="ru-RU"/>
              <a:pPr>
                <a:defRPr/>
              </a:pPr>
              <a:t>08.09.2022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DD272-B78E-4D38-BC66-28D0D06EBC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CB6C9-2E26-42C1-AD1C-AEFFA318999B}" type="datetime1">
              <a:rPr lang="ru-RU"/>
              <a:pPr>
                <a:defRPr/>
              </a:pPr>
              <a:t>08.09.2022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557A9-95D8-45E7-B452-06A4A6070A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08A3A-A217-4693-9E3F-28BCFB036A80}" type="datetime1">
              <a:rPr lang="ru-RU"/>
              <a:pPr>
                <a:defRPr/>
              </a:pPr>
              <a:t>08.09.2022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F7148-804A-4B7B-A247-B6EF0894C12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E1DA7-ABF9-4613-8C4F-2E47B3B94545}" type="datetime1">
              <a:rPr lang="ru-RU"/>
              <a:pPr>
                <a:defRPr/>
              </a:pPr>
              <a:t>08.09.2022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5E826-1499-4E9A-AB30-99EC8AC73D6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C6A74-8CAB-4ECB-892E-76628B241A81}" type="datetime1">
              <a:rPr lang="ru-RU"/>
              <a:pPr>
                <a:defRPr/>
              </a:pPr>
              <a:t>08.09.2022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EC4C9-C42E-4210-9F24-623F2DCBA6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F7386-5B79-4AE8-B83A-E5EFB6F726E4}" type="datetime1">
              <a:rPr lang="ru-RU"/>
              <a:pPr>
                <a:defRPr/>
              </a:pPr>
              <a:t>08.09.2022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0E3D6-C3EF-4B3D-9141-885C94F6AF1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ramki-vsem.ru/fon/sinij-fon54.jpg"/>
          <p:cNvPicPr>
            <a:picLocks noChangeAspect="1" noChangeArrowheads="1"/>
          </p:cNvPicPr>
          <p:nvPr userDrawn="1"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5625"/>
            <a:ext cx="7570788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708150"/>
            <a:ext cx="822960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6A6935-B922-4763-A5E1-A07851774656}" type="datetime1">
              <a:rPr lang="ru-RU"/>
              <a:pPr>
                <a:defRPr/>
              </a:pPr>
              <a:t>08.09.2022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57B144-FD9C-4F40-87C7-218596BD42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kern="1200" spc="50">
          <a:ln w="11430"/>
          <a:gradFill>
            <a:gsLst>
              <a:gs pos="25000">
                <a:schemeClr val="accent2">
                  <a:satMod val="155000"/>
                </a:schemeClr>
              </a:gs>
              <a:gs pos="100000">
                <a:schemeClr val="accent2">
                  <a:shade val="45000"/>
                  <a:satMod val="165000"/>
                </a:schemeClr>
              </a:gs>
            </a:gsLst>
            <a:lin ang="5400000"/>
          </a:gradFill>
          <a:effectLst>
            <a:outerShdw blurRad="76200" dist="50800" dir="5400000" algn="tl" rotWithShape="0">
              <a:srgbClr val="000000">
                <a:alpha val="6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10253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0253F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10253F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0253F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0253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83768" y="195486"/>
            <a:ext cx="5040560" cy="151216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>
                <a:effectLst/>
              </a:rPr>
              <a:t>Марафон </a:t>
            </a:r>
            <a:br>
              <a:rPr lang="ru-RU" sz="3200" dirty="0" smtClean="0">
                <a:effectLst/>
              </a:rPr>
            </a:br>
            <a:r>
              <a:rPr lang="ru-RU" sz="3200" dirty="0" smtClean="0">
                <a:effectLst/>
              </a:rPr>
              <a:t>педагогических </a:t>
            </a:r>
            <a:br>
              <a:rPr lang="ru-RU" sz="3200" dirty="0" smtClean="0">
                <a:effectLst/>
              </a:rPr>
            </a:br>
            <a:r>
              <a:rPr lang="ru-RU" sz="3200" dirty="0" smtClean="0">
                <a:effectLst/>
              </a:rPr>
              <a:t>достижений</a:t>
            </a:r>
            <a:endParaRPr lang="ru-RU" sz="3200" dirty="0">
              <a:effectLst/>
            </a:endParaRPr>
          </a:p>
        </p:txBody>
      </p:sp>
      <p:pic>
        <p:nvPicPr>
          <p:cNvPr id="1027" name="Picture 3" descr="D:\Рабочий стол\фото города\полоса\6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97960"/>
            <a:ext cx="9144000" cy="1145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0" y="1851670"/>
            <a:ext cx="914400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Применение технологии эффективной социализации «Клубный час»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в реализации 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проекта «</a:t>
            </a:r>
            <a:r>
              <a:rPr lang="ru-R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Предшкола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: стандарт детского сада»</a:t>
            </a:r>
            <a:endParaRPr lang="ru-RU" sz="2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142764-C5AC-41A8-B25F-88A9121D9ADA}" type="slidenum">
              <a:rPr lang="ru-RU"/>
              <a:pPr>
                <a:defRPr/>
              </a:pPr>
              <a:t>1</a:t>
            </a:fld>
            <a:endParaRPr lang="ru-RU" dirty="0"/>
          </a:p>
        </p:txBody>
      </p:sp>
      <p:pic>
        <p:nvPicPr>
          <p:cNvPr id="9" name="Рисунок 8" descr="C:\Users\1D1D~1\AppData\Local\Temp\7zE8493F37A\WhatsApp Image 2021-12-17 at 14.43.20.jpe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16416" y="123478"/>
            <a:ext cx="68356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одзаголовок 18"/>
          <p:cNvSpPr txBox="1">
            <a:spLocks/>
          </p:cNvSpPr>
          <p:nvPr/>
        </p:nvSpPr>
        <p:spPr bwMode="auto">
          <a:xfrm>
            <a:off x="5436096" y="3579862"/>
            <a:ext cx="35204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Косогорова Ольга Евгеньевна,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заместитель заведующего по ВМР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МБДОУ «Детский сад № 23», г.о. Королёв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0"/>
            <a:ext cx="1547664" cy="1275606"/>
          </a:xfrm>
          <a:prstGeom prst="flowChartAlternateProcess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Users\владелец\Documents\рабочий стол\УМОЦ 2022-2023\Семинары\Областной МАРАФОН педдостижений\логотип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376264" cy="1369358"/>
          </a:xfrm>
          <a:prstGeom prst="flowChartAlternateProcess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607154"/>
            <a:ext cx="4467412" cy="2520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0588" y="1230767"/>
            <a:ext cx="2462735" cy="3279863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80553108"/>
              </p:ext>
            </p:extLst>
          </p:nvPr>
        </p:nvGraphicFramePr>
        <p:xfrm>
          <a:off x="3401104" y="3424687"/>
          <a:ext cx="5491376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1376">
                  <a:extLst>
                    <a:ext uri="{9D8B030D-6E8A-4147-A177-3AD203B41FA5}">
                      <a16:colId xmlns="" xmlns:a16="http://schemas.microsoft.com/office/drawing/2014/main" val="2714085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В центре речевого творчества «Меткий выстрел» </a:t>
                      </a:r>
                      <a:r>
                        <a:rPr lang="ru-RU" b="1" u="sng" dirty="0" smtClean="0">
                          <a:solidFill>
                            <a:schemeClr val="bg1"/>
                          </a:solidFill>
                        </a:rPr>
                        <a:t>Задание: </a:t>
                      </a:r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как метким выстрелом,  досказать последнее словечко пословицы о войне, которую зачитывают школьники. </a:t>
                      </a:r>
                      <a:endParaRPr lang="ru-RU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87563397"/>
                  </a:ext>
                </a:extLst>
              </a:tr>
            </a:tbl>
          </a:graphicData>
        </a:graphic>
      </p:graphicFrame>
      <p:pic>
        <p:nvPicPr>
          <p:cNvPr id="7" name="Рисунок 6" descr="C:\Users\владелец\Documents\рабочий стол\УМОЦ 2022-2023\Семинары\Областной МАРАФОН педдостижений\логотип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59832" cy="771550"/>
          </a:xfrm>
          <a:prstGeom prst="flowChartAlternateProcess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400" y="0"/>
            <a:ext cx="971600" cy="771550"/>
          </a:xfrm>
          <a:prstGeom prst="flowChartAlternateProcess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46571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62929" y="1138293"/>
            <a:ext cx="3081479" cy="173525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483518"/>
            <a:ext cx="1863123" cy="1394108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00979429"/>
              </p:ext>
            </p:extLst>
          </p:nvPr>
        </p:nvGraphicFramePr>
        <p:xfrm>
          <a:off x="323528" y="3582645"/>
          <a:ext cx="8568952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8952">
                  <a:extLst>
                    <a:ext uri="{9D8B030D-6E8A-4147-A177-3AD203B41FA5}">
                      <a16:colId xmlns="" xmlns:a16="http://schemas.microsoft.com/office/drawing/2014/main" val="32191701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В центре активности «Полевая почта»</a:t>
                      </a:r>
                    </a:p>
                    <a:p>
                      <a:r>
                        <a:rPr lang="ru-RU" b="1" u="sng" dirty="0" smtClean="0">
                          <a:solidFill>
                            <a:schemeClr val="bg1"/>
                          </a:solidFill>
                        </a:rPr>
                        <a:t>Задание:</a:t>
                      </a:r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  печатными буквами написать для ветерана пожелание и сложить его письмом-треугольником.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99286654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264" y="1185890"/>
            <a:ext cx="3600400" cy="2027475"/>
          </a:xfrm>
          <a:prstGeom prst="rect">
            <a:avLst/>
          </a:prstGeom>
        </p:spPr>
      </p:pic>
      <p:pic>
        <p:nvPicPr>
          <p:cNvPr id="10" name="Рисунок 9" descr="C:\Users\владелец\Documents\рабочий стол\УМОЦ 2022-2023\Семинары\Областной МАРАФОН педдостижений\логотип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059832" cy="771550"/>
          </a:xfrm>
          <a:prstGeom prst="flowChartAlternateProcess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72400" y="0"/>
            <a:ext cx="971600" cy="771550"/>
          </a:xfrm>
          <a:prstGeom prst="flowChartAlternateProcess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94326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4795" y="843558"/>
            <a:ext cx="4596809" cy="2588579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843558"/>
            <a:ext cx="3451439" cy="2588579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58966489"/>
              </p:ext>
            </p:extLst>
          </p:nvPr>
        </p:nvGraphicFramePr>
        <p:xfrm>
          <a:off x="1187624" y="3723878"/>
          <a:ext cx="662473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4736">
                  <a:extLst>
                    <a:ext uri="{9D8B030D-6E8A-4147-A177-3AD203B41FA5}">
                      <a16:colId xmlns="" xmlns:a16="http://schemas.microsoft.com/office/drawing/2014/main" val="35049999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В центре «Солдатская смекалка» </a:t>
                      </a:r>
                    </a:p>
                    <a:p>
                      <a:r>
                        <a:rPr lang="ru-RU" b="1" u="sng" dirty="0" smtClean="0">
                          <a:solidFill>
                            <a:schemeClr val="bg1"/>
                          </a:solidFill>
                        </a:rPr>
                        <a:t>Задание: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угадать и правильно назвать военную профессию, которую школьники изобразят при помощи жестов.</a:t>
                      </a:r>
                      <a:endParaRPr lang="ru-RU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88808330"/>
                  </a:ext>
                </a:extLst>
              </a:tr>
            </a:tbl>
          </a:graphicData>
        </a:graphic>
      </p:graphicFrame>
      <p:pic>
        <p:nvPicPr>
          <p:cNvPr id="8" name="Рисунок 7" descr="C:\Users\владелец\Documents\рабочий стол\УМОЦ 2022-2023\Семинары\Областной МАРАФОН педдостижений\логотип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59832" cy="771550"/>
          </a:xfrm>
          <a:prstGeom prst="flowChartAlternateProcess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400" y="0"/>
            <a:ext cx="971600" cy="771550"/>
          </a:xfrm>
          <a:prstGeom prst="flowChartAlternateProcess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90497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57790" y="1853988"/>
            <a:ext cx="1910169" cy="254689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6384" y="771550"/>
            <a:ext cx="2414225" cy="32006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340051"/>
            <a:ext cx="1873437" cy="2497917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26046438"/>
              </p:ext>
            </p:extLst>
          </p:nvPr>
        </p:nvGraphicFramePr>
        <p:xfrm>
          <a:off x="539552" y="4130428"/>
          <a:ext cx="507460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4607">
                  <a:extLst>
                    <a:ext uri="{9D8B030D-6E8A-4147-A177-3AD203B41FA5}">
                      <a16:colId xmlns="" xmlns:a16="http://schemas.microsoft.com/office/drawing/2014/main" val="3670773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В центре активности «Военная лирика» </a:t>
                      </a:r>
                    </a:p>
                    <a:p>
                      <a:r>
                        <a:rPr lang="ru-RU" b="1" u="sng" dirty="0" smtClean="0">
                          <a:solidFill>
                            <a:schemeClr val="bg1"/>
                          </a:solidFill>
                        </a:rPr>
                        <a:t>Задание</a:t>
                      </a:r>
                      <a:r>
                        <a:rPr lang="ru-RU" b="0" u="sng" dirty="0" smtClean="0">
                          <a:solidFill>
                            <a:schemeClr val="bg1"/>
                          </a:solidFill>
                        </a:rPr>
                        <a:t>:</a:t>
                      </a:r>
                      <a:r>
                        <a:rPr lang="ru-RU" b="0" baseline="0" dirty="0" smtClean="0">
                          <a:solidFill>
                            <a:schemeClr val="bg1"/>
                          </a:solidFill>
                        </a:rPr>
                        <a:t>  прочитать </a:t>
                      </a:r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стихи</a:t>
                      </a:r>
                      <a:r>
                        <a:rPr lang="ru-RU" b="0" baseline="0" dirty="0" smtClean="0">
                          <a:solidFill>
                            <a:schemeClr val="bg1"/>
                          </a:solidFill>
                        </a:rPr>
                        <a:t> на военную тематику.</a:t>
                      </a:r>
                      <a:endParaRPr lang="ru-RU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9206875"/>
                  </a:ext>
                </a:extLst>
              </a:tr>
            </a:tbl>
          </a:graphicData>
        </a:graphic>
      </p:graphicFrame>
      <p:pic>
        <p:nvPicPr>
          <p:cNvPr id="11" name="Рисунок 10" descr="C:\Users\владелец\Documents\рабочий стол\УМОЦ 2022-2023\Семинары\Областной МАРАФОН педдостижений\логотип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059832" cy="771550"/>
          </a:xfrm>
          <a:prstGeom prst="flowChartAlternateProcess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72400" y="0"/>
            <a:ext cx="971600" cy="771550"/>
          </a:xfrm>
          <a:prstGeom prst="flowChartAlternateProcess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1656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87574"/>
            <a:ext cx="3840813" cy="21642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555526"/>
            <a:ext cx="1656184" cy="2212855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15555739"/>
              </p:ext>
            </p:extLst>
          </p:nvPr>
        </p:nvGraphicFramePr>
        <p:xfrm>
          <a:off x="305768" y="3435846"/>
          <a:ext cx="484229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2296">
                  <a:extLst>
                    <a:ext uri="{9D8B030D-6E8A-4147-A177-3AD203B41FA5}">
                      <a16:colId xmlns="" xmlns:a16="http://schemas.microsoft.com/office/drawing/2014/main" val="3903039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В центре ручного труда  «Военная типография» </a:t>
                      </a:r>
                    </a:p>
                    <a:p>
                      <a:r>
                        <a:rPr lang="ru-RU" b="1" u="sng" dirty="0" smtClean="0">
                          <a:solidFill>
                            <a:schemeClr val="bg1"/>
                          </a:solidFill>
                        </a:rPr>
                        <a:t>Задание: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изготовить красочную открытку для ветеранов. </a:t>
                      </a:r>
                      <a:endParaRPr lang="ru-RU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5872924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77768" y="2058258"/>
            <a:ext cx="2736304" cy="2047953"/>
          </a:xfrm>
          <a:prstGeom prst="rect">
            <a:avLst/>
          </a:prstGeom>
        </p:spPr>
      </p:pic>
      <p:pic>
        <p:nvPicPr>
          <p:cNvPr id="9" name="Рисунок 8" descr="C:\Users\владелец\Documents\рабочий стол\УМОЦ 2022-2023\Семинары\Областной МАРАФОН педдостижений\логотип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059832" cy="771550"/>
          </a:xfrm>
          <a:prstGeom prst="flowChartAlternateProcess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72400" y="0"/>
            <a:ext cx="971600" cy="771550"/>
          </a:xfrm>
          <a:prstGeom prst="flowChartAlternateProcess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53035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87574"/>
            <a:ext cx="2952328" cy="22142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1923678"/>
            <a:ext cx="2808312" cy="21062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6310" y="2902933"/>
            <a:ext cx="3253780" cy="1832285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26955000"/>
              </p:ext>
            </p:extLst>
          </p:nvPr>
        </p:nvGraphicFramePr>
        <p:xfrm>
          <a:off x="3419873" y="557390"/>
          <a:ext cx="31683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>
                  <a:extLst>
                    <a:ext uri="{9D8B030D-6E8A-4147-A177-3AD203B41FA5}">
                      <a16:colId xmlns="" xmlns:a16="http://schemas.microsoft.com/office/drawing/2014/main" val="7354132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Кульминация Клубного часа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54518132"/>
                  </a:ext>
                </a:extLst>
              </a:tr>
            </a:tbl>
          </a:graphicData>
        </a:graphic>
      </p:graphicFrame>
      <p:pic>
        <p:nvPicPr>
          <p:cNvPr id="8" name="Рисунок 7" descr="C:\Users\владелец\Documents\рабочий стол\УМОЦ 2022-2023\Семинары\Областной МАРАФОН педдостижений\логотип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059832" cy="771550"/>
          </a:xfrm>
          <a:prstGeom prst="flowChartAlternateProcess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72400" y="0"/>
            <a:ext cx="971600" cy="771550"/>
          </a:xfrm>
          <a:prstGeom prst="flowChartAlternateProcess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43896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1059582"/>
            <a:ext cx="4320480" cy="3238533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01906110"/>
              </p:ext>
            </p:extLst>
          </p:nvPr>
        </p:nvGraphicFramePr>
        <p:xfrm>
          <a:off x="2483768" y="4299942"/>
          <a:ext cx="432048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>
                  <a:extLst>
                    <a:ext uri="{9D8B030D-6E8A-4147-A177-3AD203B41FA5}">
                      <a16:colId xmlns="" xmlns:a16="http://schemas.microsoft.com/office/drawing/2014/main" val="28718322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Рефлексивный круг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61072916"/>
                  </a:ext>
                </a:extLst>
              </a:tr>
            </a:tbl>
          </a:graphicData>
        </a:graphic>
      </p:graphicFrame>
      <p:pic>
        <p:nvPicPr>
          <p:cNvPr id="7" name="Рисунок 6" descr="C:\Users\владелец\Documents\рабочий стол\УМОЦ 2022-2023\Семинары\Областной МАРАФОН педдостижений\логотип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59832" cy="771550"/>
          </a:xfrm>
          <a:prstGeom prst="flowChartAlternateProcess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0"/>
            <a:ext cx="971600" cy="771550"/>
          </a:xfrm>
          <a:prstGeom prst="flowChartAlternateProcess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53960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915566"/>
            <a:ext cx="4392488" cy="3294366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85411170"/>
              </p:ext>
            </p:extLst>
          </p:nvPr>
        </p:nvGraphicFramePr>
        <p:xfrm>
          <a:off x="2339752" y="4227934"/>
          <a:ext cx="43924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>
                  <a:extLst>
                    <a:ext uri="{9D8B030D-6E8A-4147-A177-3AD203B41FA5}">
                      <a16:colId xmlns="" xmlns:a16="http://schemas.microsoft.com/office/drawing/2014/main" val="21916537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Обсуждение Клубного часа за чашкой чая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26683230"/>
                  </a:ext>
                </a:extLst>
              </a:tr>
            </a:tbl>
          </a:graphicData>
        </a:graphic>
      </p:graphicFrame>
      <p:pic>
        <p:nvPicPr>
          <p:cNvPr id="8" name="Рисунок 7" descr="C:\Users\владелец\Documents\рабочий стол\УМОЦ 2022-2023\Семинары\Областной МАРАФОН педдостижений\логотип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59832" cy="771550"/>
          </a:xfrm>
          <a:prstGeom prst="flowChartAlternateProcess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0"/>
            <a:ext cx="971600" cy="771550"/>
          </a:xfrm>
          <a:prstGeom prst="flowChartAlternateProcess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42628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579862"/>
            <a:ext cx="8568952" cy="115212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dirty="0" smtClean="0">
                <a:effectLst/>
              </a:rPr>
              <a:t>Планируется участие </a:t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4 ОУ</a:t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из них:</a:t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2 детских сада (4 корпуса)</a:t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2 дошкольных отделения ОО (3 корпуса)</a:t>
            </a:r>
            <a:endParaRPr lang="ru-RU" sz="1400" dirty="0">
              <a:effectLst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142764-C5AC-41A8-B25F-88A9121D9ADA}" type="slidenum">
              <a:rPr lang="ru-RU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43608" y="627534"/>
            <a:ext cx="698477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Участники</a:t>
            </a:r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пилотного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образовательного проекта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Предшкола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стандарт детского сада»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 ОУ (18 корпусов)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из них: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 детских сада (11 корпусов)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 дошкольных отделения ОО (7 корпусов)</a:t>
            </a:r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0"/>
            <a:ext cx="971600" cy="771550"/>
          </a:xfrm>
          <a:prstGeom prst="flowChartAlternateProcess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владелец\Documents\рабочий стол\УМОЦ 2022-2023\Семинары\Областной МАРАФОН педдостижений\логотип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59832" cy="771550"/>
          </a:xfrm>
          <a:prstGeom prst="flowChartAlternateProcess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483518"/>
            <a:ext cx="5493296" cy="85725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«Технология </a:t>
            </a:r>
            <a:r>
              <a:rPr lang="ru-RU" sz="2000" dirty="0" smtClean="0"/>
              <a:t>эффективной </a:t>
            </a:r>
            <a:br>
              <a:rPr lang="ru-RU" sz="2000" dirty="0" smtClean="0"/>
            </a:br>
            <a:r>
              <a:rPr lang="ru-RU" sz="2000" dirty="0" smtClean="0"/>
              <a:t>социализации дошкольников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dirty="0" smtClean="0"/>
              <a:t>«Клубный час»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</a:t>
            </a:r>
            <a:r>
              <a:rPr lang="ru-RU" sz="2000" dirty="0" smtClean="0"/>
              <a:t>. П. Гришаевой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0"/>
            <a:ext cx="971600" cy="771550"/>
          </a:xfrm>
          <a:prstGeom prst="flowChartAlternateProcess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владелец\Documents\рабочий стол\УМОЦ 2022-2023\Семинары\Областной МАРАФОН педдостижений\логотип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59832" cy="771550"/>
          </a:xfrm>
          <a:prstGeom prst="flowChartAlternateProcess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8" name="Рисунок 7" descr="https://fsd.multiurok.ru/html/2019/02/02/s_5c559088f0deb/img5.jpg"/>
          <p:cNvPicPr/>
          <p:nvPr/>
        </p:nvPicPr>
        <p:blipFill>
          <a:blip r:embed="rId4" cstate="print"/>
          <a:srcRect l="1850" t="2869" r="62191" b="34836"/>
          <a:stretch>
            <a:fillRect/>
          </a:stretch>
        </p:blipFill>
        <p:spPr bwMode="auto">
          <a:xfrm>
            <a:off x="107504" y="843558"/>
            <a:ext cx="1507097" cy="1957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s://fsd.multiurok.ru/html/2019/02/02/s_5c559088f0deb/img5.jpg"/>
          <p:cNvPicPr/>
          <p:nvPr/>
        </p:nvPicPr>
        <p:blipFill>
          <a:blip r:embed="rId4" cstate="print"/>
          <a:srcRect l="52519" t="19839" r="5896" b="5478"/>
          <a:stretch>
            <a:fillRect/>
          </a:stretch>
        </p:blipFill>
        <p:spPr bwMode="auto">
          <a:xfrm>
            <a:off x="1403648" y="1779662"/>
            <a:ext cx="2232248" cy="320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1635646"/>
            <a:ext cx="5217151" cy="32403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407201"/>
              </p:ext>
            </p:extLst>
          </p:nvPr>
        </p:nvGraphicFramePr>
        <p:xfrm>
          <a:off x="251520" y="3939902"/>
          <a:ext cx="464198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1981">
                  <a:extLst>
                    <a:ext uri="{9D8B030D-6E8A-4147-A177-3AD203B41FA5}">
                      <a16:colId xmlns="" xmlns:a16="http://schemas.microsoft.com/office/drawing/2014/main" val="30245281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Участники Клубного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</a:rPr>
                        <a:t> часа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08405301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83158153"/>
              </p:ext>
            </p:extLst>
          </p:nvPr>
        </p:nvGraphicFramePr>
        <p:xfrm>
          <a:off x="4314800" y="4264501"/>
          <a:ext cx="476287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2872">
                  <a:extLst>
                    <a:ext uri="{9D8B030D-6E8A-4147-A177-3AD203B41FA5}">
                      <a16:colId xmlns="" xmlns:a16="http://schemas.microsoft.com/office/drawing/2014/main" val="387699813"/>
                    </a:ext>
                  </a:extLst>
                </a:gridCol>
              </a:tblGrid>
              <a:tr h="22069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Круглый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</a:rPr>
                        <a:t> стол с учителями по подготовке к Клубному часу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2433652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68044" y="1753000"/>
            <a:ext cx="3456384" cy="23762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915566"/>
            <a:ext cx="3992490" cy="2994368"/>
          </a:xfrm>
          <a:prstGeom prst="rect">
            <a:avLst/>
          </a:prstGeom>
        </p:spPr>
      </p:pic>
      <p:pic>
        <p:nvPicPr>
          <p:cNvPr id="9" name="Рисунок 8" descr="C:\Users\владелец\Documents\рабочий стол\УМОЦ 2022-2023\Семинары\Областной МАРАФОН педдостижений\логотип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59832" cy="771550"/>
          </a:xfrm>
          <a:prstGeom prst="flowChartAlternateProcess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400" y="0"/>
            <a:ext cx="971600" cy="771550"/>
          </a:xfrm>
          <a:prstGeom prst="flowChartAlternateProcess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0849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20693855"/>
              </p:ext>
            </p:extLst>
          </p:nvPr>
        </p:nvGraphicFramePr>
        <p:xfrm>
          <a:off x="2051720" y="4155926"/>
          <a:ext cx="531172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1723">
                  <a:extLst>
                    <a:ext uri="{9D8B030D-6E8A-4147-A177-3AD203B41FA5}">
                      <a16:colId xmlns="" xmlns:a16="http://schemas.microsoft.com/office/drawing/2014/main" val="39108876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К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</a:rPr>
                        <a:t> Клубному часу готовы!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22936641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3528" y="1203598"/>
            <a:ext cx="4320480" cy="2952328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203598"/>
            <a:ext cx="381642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владелец\Documents\рабочий стол\УМОЦ 2022-2023\Семинары\Областной МАРАФОН педдостижений\логотип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59832" cy="771550"/>
          </a:xfrm>
          <a:prstGeom prst="flowChartAlternateProcess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400" y="0"/>
            <a:ext cx="971600" cy="771550"/>
          </a:xfrm>
          <a:prstGeom prst="flowChartAlternateProcess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96359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987574"/>
            <a:ext cx="4277072" cy="3207804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20693855"/>
              </p:ext>
            </p:extLst>
          </p:nvPr>
        </p:nvGraphicFramePr>
        <p:xfrm>
          <a:off x="1259632" y="4299942"/>
          <a:ext cx="619268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2688">
                  <a:extLst>
                    <a:ext uri="{9D8B030D-6E8A-4147-A177-3AD203B41FA5}">
                      <a16:colId xmlns="" xmlns:a16="http://schemas.microsoft.com/office/drawing/2014/main" val="39108876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Ученица 4"г" класса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зачитала послание солдата 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Великой Отечественной войны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22936641"/>
                  </a:ext>
                </a:extLst>
              </a:tr>
            </a:tbl>
          </a:graphicData>
        </a:graphic>
      </p:graphicFrame>
      <p:pic>
        <p:nvPicPr>
          <p:cNvPr id="6" name="Рисунок 5" descr="C:\Users\владелец\Documents\рабочий стол\УМОЦ 2022-2023\Семинары\Областной МАРАФОН педдостижений\логотип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59832" cy="771550"/>
          </a:xfrm>
          <a:prstGeom prst="flowChartAlternateProcess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0"/>
            <a:ext cx="971600" cy="771550"/>
          </a:xfrm>
          <a:prstGeom prst="flowChartAlternateProcess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96359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1431" y="788014"/>
            <a:ext cx="5688632" cy="3203521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33453578"/>
              </p:ext>
            </p:extLst>
          </p:nvPr>
        </p:nvGraphicFramePr>
        <p:xfrm>
          <a:off x="1117747" y="4299942"/>
          <a:ext cx="60960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="" xmlns:a16="http://schemas.microsoft.com/office/drawing/2014/main" val="916932979"/>
                    </a:ext>
                  </a:extLst>
                </a:gridCol>
              </a:tblGrid>
              <a:tr h="14973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К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</a:rPr>
                        <a:t> завершению Клубного часа на флажках должно быть составлено слово «ПОБЕДА» 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8009383"/>
                  </a:ext>
                </a:extLst>
              </a:tr>
            </a:tbl>
          </a:graphicData>
        </a:graphic>
      </p:graphicFrame>
      <p:pic>
        <p:nvPicPr>
          <p:cNvPr id="7" name="Рисунок 6" descr="C:\Users\владелец\Documents\рабочий стол\УМОЦ 2022-2023\Семинары\Областной МАРАФОН педдостижений\логотип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59832" cy="771550"/>
          </a:xfrm>
          <a:prstGeom prst="flowChartAlternateProcess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0"/>
            <a:ext cx="971600" cy="771550"/>
          </a:xfrm>
          <a:prstGeom prst="flowChartAlternateProcess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41936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grpSp>
        <p:nvGrpSpPr>
          <p:cNvPr id="9" name="Схема 4"/>
          <p:cNvGrpSpPr/>
          <p:nvPr/>
        </p:nvGrpSpPr>
        <p:grpSpPr bwMode="auto">
          <a:xfrm>
            <a:off x="720080" y="833545"/>
            <a:ext cx="7812360" cy="3825353"/>
            <a:chOff x="0" y="0"/>
            <a:chExt cx="9144000" cy="5056335"/>
          </a:xfrm>
        </p:grpSpPr>
        <p:sp>
          <p:nvSpPr>
            <p:cNvPr id="10" name="Прямоугольник 9"/>
            <p:cNvSpPr/>
            <p:nvPr/>
          </p:nvSpPr>
          <p:spPr bwMode="auto">
            <a:xfrm>
              <a:off x="0" y="0"/>
              <a:ext cx="9144000" cy="1516900"/>
            </a:xfrm>
            <a:prstGeom prst="rect">
              <a:avLst/>
            </a:prstGeom>
            <a:solidFill>
              <a:srgbClr val="9BBB59">
                <a:shade val="80000"/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marR="0" lvl="0" indent="0" algn="ctr" defTabSz="19558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600" kern="0" dirty="0">
                  <a:solidFill>
                    <a:prstClr val="black"/>
                  </a:solidFill>
                  <a:latin typeface="Times New Roman"/>
                  <a:ea typeface="DejaVu Sans"/>
                  <a:cs typeface="Times New Roman"/>
                </a:rPr>
                <a:t>П</a:t>
              </a:r>
              <a:r>
                <a:rPr kumimoji="0" lang="ru-RU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DejaVu Sans"/>
                  <a:cs typeface="Times New Roman"/>
                </a:rPr>
                <a:t>равила</a:t>
              </a:r>
              <a:r>
                <a:rPr kumimoji="0" lang="ru-RU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DejaVu Sans"/>
                  <a:cs typeface="Times New Roman"/>
                </a:rPr>
                <a:t> </a:t>
              </a:r>
              <a:r>
                <a:rPr kumimoji="0" lang="ru-RU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DejaVu Sans"/>
                  <a:cs typeface="Times New Roman"/>
                </a:rPr>
                <a:t>поведения детей во время «Клубного часа»</a:t>
              </a:r>
              <a:endPara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 bwMode="auto">
            <a:xfrm>
              <a:off x="0" y="1516900"/>
              <a:ext cx="1143000" cy="3185491"/>
            </a:xfrm>
            <a:prstGeom prst="rect">
              <a:avLst/>
            </a:pr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9BBB59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DejaVu Sans"/>
                  <a:cs typeface="Times New Roman"/>
                </a:rPr>
                <a:t>Говори «здрав-ствуйте» и «до свидания», когда входишь в другую группу</a:t>
              </a: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 bwMode="auto">
            <a:xfrm>
              <a:off x="1143000" y="1516900"/>
              <a:ext cx="1143000" cy="3185491"/>
            </a:xfrm>
            <a:prstGeom prst="rect">
              <a:avLst/>
            </a:pr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9BBB59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DejaVu Sans"/>
                  <a:cs typeface="Times New Roman"/>
                </a:rPr>
                <a:t>Если взял игрушку поиграть – положи ее на место, когда уходишь</a:t>
              </a: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2286000" y="1516900"/>
              <a:ext cx="1143000" cy="3185491"/>
            </a:xfrm>
            <a:prstGeom prst="rect">
              <a:avLst/>
            </a:pr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9BBB59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DejaVu Sans"/>
                  <a:cs typeface="Times New Roman"/>
                </a:rPr>
                <a:t>Не отнимай игрушки у других детей, если они взяли ее первыми</a:t>
              </a: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 bwMode="auto">
            <a:xfrm>
              <a:off x="3429000" y="1516900"/>
              <a:ext cx="1143000" cy="3185491"/>
            </a:xfrm>
            <a:prstGeom prst="rect">
              <a:avLst/>
            </a:pr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9BBB59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DejaVu Sans"/>
                  <a:cs typeface="Times New Roman"/>
                </a:rPr>
                <a:t>Помогай проводить занятие, если оно проходит во время «Клубного часа»</a:t>
              </a: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 bwMode="auto">
            <a:xfrm>
              <a:off x="4572000" y="1516900"/>
              <a:ext cx="1143000" cy="3185491"/>
            </a:xfrm>
            <a:prstGeom prst="rect">
              <a:avLst/>
            </a:pr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9BBB59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DejaVu Sans"/>
                  <a:cs typeface="Times New Roman"/>
                </a:rPr>
                <a:t>Говори спокойно</a:t>
              </a: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 bwMode="auto">
            <a:xfrm>
              <a:off x="5715000" y="1516900"/>
              <a:ext cx="1143000" cy="3185491"/>
            </a:xfrm>
            <a:prstGeom prst="rect">
              <a:avLst/>
            </a:pr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9BBB59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DejaVu Sans"/>
                  <a:cs typeface="Times New Roman"/>
                </a:rPr>
                <a:t>Ходи спокойно</a:t>
              </a: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 bwMode="auto">
            <a:xfrm>
              <a:off x="6858000" y="1516900"/>
              <a:ext cx="1143000" cy="3185491"/>
            </a:xfrm>
            <a:prstGeom prst="rect">
              <a:avLst/>
            </a:pr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9BBB59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DejaVu Sans"/>
                  <a:cs typeface="Times New Roman"/>
                </a:rPr>
                <a:t>Возвра-щайся</a:t>
              </a: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DejaVu Sans"/>
                  <a:cs typeface="Times New Roman"/>
                </a:rPr>
                <a:t> в группу по сигналу звонка</a:t>
              </a: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 bwMode="auto">
            <a:xfrm>
              <a:off x="8001000" y="1516900"/>
              <a:ext cx="1143000" cy="3185491"/>
            </a:xfrm>
            <a:prstGeom prst="rect">
              <a:avLst/>
            </a:pr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9BBB59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DejaVu Sans"/>
                  <a:cs typeface="Times New Roman"/>
                </a:rPr>
                <a:t>Если не хочешь ходить в другие группы, то можно остаться в своей группе или вернуться в нее, если устал</a:t>
              </a: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 bwMode="auto">
            <a:xfrm>
              <a:off x="0" y="4702392"/>
              <a:ext cx="9144000" cy="353943"/>
            </a:xfrm>
            <a:prstGeom prst="rect">
              <a:avLst/>
            </a:prstGeom>
            <a:solidFill>
              <a:srgbClr val="9BBB59">
                <a:shade val="80000"/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</p:sp>
      </p:grpSp>
      <p:pic>
        <p:nvPicPr>
          <p:cNvPr id="20" name="Рисунок 19" descr="C:\Users\владелец\Documents\рабочий стол\УМОЦ 2022-2023\Семинары\Областной МАРАФОН педдостижений\логотип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59832" cy="771550"/>
          </a:xfrm>
          <a:prstGeom prst="flowChartAlternateProcess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21" name="Рисунок 2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0"/>
            <a:ext cx="971600" cy="771550"/>
          </a:xfrm>
          <a:prstGeom prst="flowChartAlternateProcess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36029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15566"/>
            <a:ext cx="3243353" cy="24325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915566"/>
            <a:ext cx="3312368" cy="2484276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74719410"/>
              </p:ext>
            </p:extLst>
          </p:nvPr>
        </p:nvGraphicFramePr>
        <p:xfrm>
          <a:off x="251520" y="3712712"/>
          <a:ext cx="72008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0">
                  <a:extLst>
                    <a:ext uri="{9D8B030D-6E8A-4147-A177-3AD203B41FA5}">
                      <a16:colId xmlns="" xmlns:a16="http://schemas.microsoft.com/office/drawing/2014/main" val="6916134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В центр</a:t>
                      </a:r>
                      <a:r>
                        <a:rPr lang="ru-RU" b="0" baseline="0" dirty="0" smtClean="0">
                          <a:solidFill>
                            <a:schemeClr val="bg1"/>
                          </a:solidFill>
                        </a:rPr>
                        <a:t>е</a:t>
                      </a:r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 «В землянке»</a:t>
                      </a:r>
                    </a:p>
                    <a:p>
                      <a:r>
                        <a:rPr lang="ru-RU" b="1" u="sng" dirty="0" smtClean="0">
                          <a:solidFill>
                            <a:schemeClr val="bg1"/>
                          </a:solidFill>
                        </a:rPr>
                        <a:t>Задание: </a:t>
                      </a:r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чтобы заработать букву нужно угадать мелодию  песни военных лет.</a:t>
                      </a:r>
                      <a:endParaRPr lang="ru-RU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75176552"/>
                  </a:ext>
                </a:extLst>
              </a:tr>
            </a:tbl>
          </a:graphicData>
        </a:graphic>
      </p:graphicFrame>
      <p:pic>
        <p:nvPicPr>
          <p:cNvPr id="9" name="Рисунок 8" descr="C:\Users\владелец\Documents\рабочий стол\УМОЦ 2022-2023\Семинары\Областной МАРАФОН педдостижений\логотип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59832" cy="771550"/>
          </a:xfrm>
          <a:prstGeom prst="flowChartAlternateProcess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400" y="0"/>
            <a:ext cx="971600" cy="771550"/>
          </a:xfrm>
          <a:prstGeom prst="flowChartAlternateProcess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684859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3F315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cene3d>
          <a:camera prst="orthographicFront"/>
          <a:lightRig rig="threePt" dir="t"/>
        </a:scene3d>
        <a:sp3d>
          <a:bevelT/>
        </a:sp3d>
      </a:spPr>
      <a:bodyPr spcFirstLastPara="0" vert="horz" wrap="square" lIns="360000" tIns="78232" rIns="78232" bIns="78232" numCol="1" spcCol="1270" anchor="ctr" anchorCtr="0">
        <a:noAutofit/>
      </a:bodyPr>
      <a:lstStyle>
        <a:defPPr algn="l" defTabSz="488950">
          <a:lnSpc>
            <a:spcPct val="90000"/>
          </a:lnSpc>
          <a:spcBef>
            <a:spcPct val="0"/>
          </a:spcBef>
          <a:defRPr sz="1200" b="1" kern="1200" dirty="0" smtClean="0"/>
        </a:defPPr>
      </a:lstStyle>
      <a:style>
        <a:lnRef idx="2"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lnRef>
        <a:fillRef idx="1"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fillRef>
        <a:effectRef idx="0"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effectRef>
        <a:fontRef idx="minor">
          <a:schemeClr val="dk1">
            <a:hueOff val="0"/>
            <a:satOff val="0"/>
            <a:lumOff val="0"/>
            <a:alphaOff val="0"/>
          </a:schemeClr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3976</TotalTime>
  <Words>356</Words>
  <Application>Microsoft Office PowerPoint</Application>
  <PresentationFormat>Экран (16:9)</PresentationFormat>
  <Paragraphs>65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Марафон  педагогических  достижений</vt:lpstr>
      <vt:lpstr>Планируется участие  4 ОУ из них: 2 детских сада (4 корпуса) 2 дошкольных отделения ОО (3 корпуса)</vt:lpstr>
      <vt:lpstr>«Технология эффективной  социализации дошкольников  «Клубный час»  Н. П. Гришаевой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school9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владелец</cp:lastModifiedBy>
  <cp:revision>360</cp:revision>
  <dcterms:created xsi:type="dcterms:W3CDTF">2018-04-13T08:51:57Z</dcterms:created>
  <dcterms:modified xsi:type="dcterms:W3CDTF">2022-09-08T08:57:21Z</dcterms:modified>
</cp:coreProperties>
</file>