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249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049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626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266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545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627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181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335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168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667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126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885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6.jpeg"/><Relationship Id="rId7" Type="http://schemas.microsoft.com/office/2007/relationships/hdphoto" Target="../media/hdphoto3.wdp"/><Relationship Id="rId12" Type="http://schemas.openxmlformats.org/officeDocument/2006/relationships/image" Target="../media/image32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11" Type="http://schemas.openxmlformats.org/officeDocument/2006/relationships/image" Target="../media/image31.jpeg"/><Relationship Id="rId5" Type="http://schemas.openxmlformats.org/officeDocument/2006/relationships/image" Target="../media/image27.jpeg"/><Relationship Id="rId10" Type="http://schemas.openxmlformats.org/officeDocument/2006/relationships/image" Target="../media/image30.jpeg"/><Relationship Id="rId4" Type="http://schemas.microsoft.com/office/2007/relationships/hdphoto" Target="../media/hdphoto2.wdp"/><Relationship Id="rId9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1268760"/>
            <a:ext cx="7704856" cy="3749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2800" b="1" dirty="0" smtClean="0">
                <a:latin typeface="Times New Roman"/>
                <a:ea typeface="Calibri"/>
                <a:cs typeface="Times New Roman"/>
              </a:rPr>
              <a:t>Из 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опыта </a:t>
            </a:r>
            <a:r>
              <a:rPr lang="ru-RU" sz="2800" b="1" dirty="0" smtClean="0">
                <a:latin typeface="Times New Roman"/>
                <a:ea typeface="Calibri"/>
                <a:cs typeface="Times New Roman"/>
              </a:rPr>
              <a:t>работы</a:t>
            </a:r>
          </a:p>
          <a:p>
            <a:pPr algn="ctr">
              <a:spcAft>
                <a:spcPts val="1000"/>
              </a:spcAft>
            </a:pPr>
            <a:r>
              <a:rPr lang="ru-RU" sz="2800" b="1" dirty="0" smtClean="0">
                <a:latin typeface="Times New Roman"/>
                <a:ea typeface="Calibri"/>
                <a:cs typeface="Times New Roman"/>
              </a:rPr>
              <a:t>«Работа 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по </a:t>
            </a:r>
            <a:r>
              <a:rPr lang="ru-RU" sz="2800" b="1" dirty="0" smtClean="0">
                <a:latin typeface="Times New Roman"/>
                <a:ea typeface="Calibri"/>
                <a:cs typeface="Times New Roman"/>
              </a:rPr>
              <a:t>программе</a:t>
            </a:r>
          </a:p>
          <a:p>
            <a:pPr algn="ctr">
              <a:spcAft>
                <a:spcPts val="1000"/>
              </a:spcAft>
            </a:pPr>
            <a:r>
              <a:rPr lang="ru-RU" sz="2800" b="1" dirty="0" smtClean="0">
                <a:latin typeface="Times New Roman"/>
                <a:ea typeface="Calibri"/>
                <a:cs typeface="Times New Roman"/>
              </a:rPr>
              <a:t>«От </a:t>
            </a:r>
            <a:r>
              <a:rPr lang="ru-RU" sz="2800" b="1" dirty="0" err="1">
                <a:latin typeface="Times New Roman"/>
                <a:ea typeface="Calibri"/>
                <a:cs typeface="Times New Roman"/>
              </a:rPr>
              <a:t>Фрёбеля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 до робота: </a:t>
            </a:r>
            <a:endParaRPr lang="ru-RU" sz="2800" b="1" dirty="0" smtClean="0">
              <a:latin typeface="Times New Roman"/>
              <a:ea typeface="Calibri"/>
              <a:cs typeface="Times New Roman"/>
            </a:endParaRPr>
          </a:p>
          <a:p>
            <a:pPr algn="ctr">
              <a:spcAft>
                <a:spcPts val="1000"/>
              </a:spcAft>
            </a:pPr>
            <a:r>
              <a:rPr lang="ru-RU" sz="2800" b="1" dirty="0" smtClean="0">
                <a:latin typeface="Times New Roman"/>
                <a:ea typeface="Calibri"/>
                <a:cs typeface="Times New Roman"/>
              </a:rPr>
              <a:t>растим 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будущих инженеров» </a:t>
            </a:r>
            <a:endParaRPr lang="ru-RU" sz="2800" b="1" dirty="0" smtClean="0">
              <a:latin typeface="Times New Roman"/>
              <a:ea typeface="Calibri"/>
              <a:cs typeface="Times New Roman"/>
            </a:endParaRPr>
          </a:p>
          <a:p>
            <a:pPr marL="285750" indent="-285750" algn="ctr">
              <a:spcAft>
                <a:spcPts val="1000"/>
              </a:spcAft>
              <a:buFontTx/>
              <a:buChar char="-"/>
            </a:pPr>
            <a:r>
              <a:rPr lang="ru-RU" sz="2800" b="1" dirty="0" smtClean="0">
                <a:latin typeface="Times New Roman"/>
                <a:ea typeface="Calibri"/>
                <a:cs typeface="Times New Roman"/>
              </a:rPr>
              <a:t>как 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новый уровень подхода к развитию </a:t>
            </a:r>
            <a:endParaRPr lang="ru-RU" sz="2800" b="1" dirty="0" smtClean="0">
              <a:latin typeface="Times New Roman"/>
              <a:ea typeface="Calibri"/>
              <a:cs typeface="Times New Roman"/>
            </a:endParaRPr>
          </a:p>
          <a:p>
            <a:pPr algn="ctr">
              <a:spcAft>
                <a:spcPts val="1000"/>
              </a:spcAft>
            </a:pPr>
            <a:r>
              <a:rPr lang="ru-RU" sz="2800" b="1" dirty="0" smtClean="0">
                <a:latin typeface="Times New Roman"/>
                <a:ea typeface="Calibri"/>
                <a:cs typeface="Times New Roman"/>
              </a:rPr>
              <a:t>детского 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технического творчества  дошкольников»</a:t>
            </a:r>
            <a:endParaRPr lang="ru-RU" sz="2800" b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78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280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pinimg.com/736x/4e/e1/69/4ee16933ee8154ecc3025b99153a4498--background-images-tap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7"/>
          <a:stretch/>
        </p:blipFill>
        <p:spPr bwMode="auto">
          <a:xfrm>
            <a:off x="7424" y="26854"/>
            <a:ext cx="9136576" cy="680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47864" y="404664"/>
            <a:ext cx="33059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 этап.</a:t>
            </a:r>
          </a:p>
          <a:p>
            <a:r>
              <a:rPr lang="ru-RU" dirty="0" smtClean="0"/>
              <a:t>Создание «Инженерной книги»</a:t>
            </a:r>
          </a:p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2589056" cy="3932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472" y="1484784"/>
            <a:ext cx="3291685" cy="5273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924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5" t="6799" r="6055" b="7278"/>
          <a:stretch/>
        </p:blipFill>
        <p:spPr bwMode="auto">
          <a:xfrm>
            <a:off x="0" y="0"/>
            <a:ext cx="919052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1" y="1390066"/>
            <a:ext cx="9999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cs typeface="Aharoni" pitchFamily="2" charset="-79"/>
              </a:rPr>
              <a:t>2 этап: Разработка правил по технике безопасности</a:t>
            </a:r>
            <a:endParaRPr lang="ru-RU" sz="2800" b="1" dirty="0">
              <a:solidFill>
                <a:srgbClr val="0000FF"/>
              </a:solidFill>
              <a:cs typeface="Aharoni" pitchFamily="2" charset="-79"/>
            </a:endParaRPr>
          </a:p>
        </p:txBody>
      </p:sp>
      <p:pic>
        <p:nvPicPr>
          <p:cNvPr id="3079" name="Picture 7" descr="C:\Users\StepnayaVY\Desktop\фребель\правила безопасности при работе с конструктором лего_ 10 тыс изображений найдено в Яндекс.Картинках_files\Organizaziya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2" b="5044"/>
          <a:stretch/>
        </p:blipFill>
        <p:spPr bwMode="auto">
          <a:xfrm>
            <a:off x="3030693" y="4149080"/>
            <a:ext cx="3129136" cy="201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StepnayaVY\Desktop\фребель\правила безопасности при работе с конструктором лего_ 10 тыс изображений найдено в Яндекс.Картинках_files\img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59158">
            <a:off x="469949" y="2645366"/>
            <a:ext cx="288032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StepnayaVY\Desktop\фребель\правила безопасности при работе с конструктором лего_ 10 тыс изображений найдено в Яндекс.Картинках_files\215118_st_tehnica_bezopasnosti-700x70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50281">
            <a:off x="6320205" y="2830549"/>
            <a:ext cx="2232249" cy="223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StepnayaVY\Desktop\ДОМ\д\документы\7 незабудка\уголок эксперимент\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1" t="9635" r="9127" b="9245"/>
          <a:stretch/>
        </p:blipFill>
        <p:spPr bwMode="auto">
          <a:xfrm>
            <a:off x="3438751" y="2296184"/>
            <a:ext cx="2573409" cy="183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81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504" y="80628"/>
            <a:ext cx="9036496" cy="6777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580037"/>
            <a:ext cx="7698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cs typeface="Aharoni" pitchFamily="2" charset="-79"/>
              </a:rPr>
              <a:t>Изучение программы с целью проведения диагностики</a:t>
            </a:r>
            <a:endParaRPr lang="ru-RU" sz="2400" b="1" dirty="0">
              <a:solidFill>
                <a:srgbClr val="0000FF"/>
              </a:solidFill>
              <a:cs typeface="Aharoni" pitchFamily="2" charset="-79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26" y="1556792"/>
            <a:ext cx="6264696" cy="4290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823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07604" y="1556791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cs typeface="Aharoni" pitchFamily="2" charset="-79"/>
              </a:rPr>
              <a:t>Учились заполнять инженерную книгу</a:t>
            </a:r>
            <a:endParaRPr lang="ru-RU" sz="3200" b="1" dirty="0">
              <a:solidFill>
                <a:srgbClr val="0000FF"/>
              </a:solidFill>
              <a:cs typeface="Aharoni" pitchFamily="2" charset="-79"/>
            </a:endParaRPr>
          </a:p>
        </p:txBody>
      </p:sp>
      <p:pic>
        <p:nvPicPr>
          <p:cNvPr id="5123" name="Picture 3" descr="C:\Users\StepnayaVY\Desktop\фребель\фотоальбом\IMG-20181216-WA000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7" t="10469"/>
          <a:stretch/>
        </p:blipFill>
        <p:spPr bwMode="auto">
          <a:xfrm rot="21166537">
            <a:off x="1956328" y="2496695"/>
            <a:ext cx="2304256" cy="320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StepnayaVY\Desktop\фребель\фотоальбом\IMG-20181002-WA00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0840">
            <a:off x="4698519" y="2342304"/>
            <a:ext cx="2660956" cy="35479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71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5696" y="1052736"/>
            <a:ext cx="52098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cs typeface="Aharoni" pitchFamily="2" charset="-79"/>
              </a:rPr>
              <a:t>Учились работать со схемой</a:t>
            </a:r>
            <a:endParaRPr lang="ru-RU" sz="3200" b="1" dirty="0">
              <a:solidFill>
                <a:srgbClr val="0000FF"/>
              </a:solidFill>
              <a:cs typeface="Aharoni" pitchFamily="2" charset="-79"/>
            </a:endParaRPr>
          </a:p>
        </p:txBody>
      </p:sp>
      <p:pic>
        <p:nvPicPr>
          <p:cNvPr id="6147" name="Picture 3" descr="C:\Users\StepnayaVY\Desktop\фребель\фотоальбом\IMG-20180924-WA00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04863"/>
            <a:ext cx="2520280" cy="33603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StepnayaVY\Desktop\фребель\фотоальбом\IMG-20181002-WA00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190" y="1993195"/>
            <a:ext cx="2427004" cy="32360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StepnayaVY\Desktop\фребель\дома\CHEMA_dlya_DOMIKA_iz_KARTON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064571"/>
            <a:ext cx="1755999" cy="103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https://i03.fotocdn.net/s26/19/public_pin_l/66/2643607826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1" t="6332" r="9208" b="17942"/>
          <a:stretch/>
        </p:blipFill>
        <p:spPr bwMode="auto">
          <a:xfrm>
            <a:off x="3203848" y="3429000"/>
            <a:ext cx="1512168" cy="24801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2453997"/>
              </p:ext>
            </p:extLst>
          </p:nvPr>
        </p:nvGraphicFramePr>
        <p:xfrm>
          <a:off x="4932040" y="2908982"/>
          <a:ext cx="1182279" cy="2817972"/>
        </p:xfrm>
        <a:graphic>
          <a:graphicData uri="http://schemas.openxmlformats.org/drawingml/2006/table">
            <a:tbl>
              <a:tblPr firstRow="1" firstCol="1" bandRow="1"/>
              <a:tblGrid>
                <a:gridCol w="147785"/>
                <a:gridCol w="147785"/>
                <a:gridCol w="147785"/>
                <a:gridCol w="147785"/>
                <a:gridCol w="295569"/>
                <a:gridCol w="147785"/>
                <a:gridCol w="147785"/>
              </a:tblGrid>
              <a:tr h="1565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9935" marR="399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9935" marR="399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9935" marR="399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9935" marR="39935" marT="0" marB="0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9935" marR="39935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9935" marR="39935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9935" marR="399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5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9935" marR="399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9935" marR="399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9935" marR="399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9935" marR="39935" marT="0" marB="0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9935" marR="39935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9935" marR="399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5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9935" marR="399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9935" marR="399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9935" marR="399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9935" marR="39935" marT="0" marB="0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9935" marR="39935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65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9935" marR="399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9935" marR="399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9935" marR="399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9935" marR="39935" marT="0" marB="0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65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9935" marR="399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9935" marR="399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9935" marR="399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9935" marR="39935" marT="0" marB="0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9935" marR="39935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9935" marR="39935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9935" marR="39935" marT="0" marB="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65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9935" marR="399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9935" marR="399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9935" marR="399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9935" marR="39935" marT="0" marB="0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9935" marR="39935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9935" marR="399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5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9935" marR="399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9935" marR="399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9935" marR="399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9935" marR="39935" marT="0" marB="0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9935" marR="39935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9935" marR="39935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9935" marR="399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5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9935" marR="399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9935" marR="399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9935" marR="399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9935" marR="39935" marT="0" marB="0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9935" marR="39935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9935" marR="399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5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9935" marR="399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9935" marR="399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9935" marR="399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9935" marR="39935" marT="0" marB="0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9935" marR="39935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9935" marR="39935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9935" marR="399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5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9935" marR="399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9935" marR="399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9935" marR="399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9935" marR="39935" marT="0" marB="0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9935" marR="39935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9935" marR="399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554">
                <a:tc rowSpan="2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9935" marR="39935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9935" marR="39935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9935" marR="39935" marT="0" marB="0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9935" marR="39935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9935" marR="39935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9935" marR="399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554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9935" marR="39935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9935" marR="39935" marT="0" marB="0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9935" marR="39935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9935" marR="399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554">
                <a:tc rowSpan="2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9935" marR="39935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9935" marR="39935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9935" marR="39935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9935" marR="399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554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9935" marR="39935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9935" marR="399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554">
                <a:tc rowSpan="2"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9935" marR="39935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9935" marR="39935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9935" marR="39935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9935" marR="399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554"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9935" marR="39935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9935" marR="399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554">
                <a:tc rowSpan="2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9935" marR="39935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9935" marR="39935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9935" marR="39935" marT="0" marB="0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9935" marR="39935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9935" marR="39935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9935" marR="399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554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9935" marR="39935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9935" marR="39935" marT="0" marB="0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9935" marR="39935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9935" marR="399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499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school298.spb.ru/images/700/DSC1007288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258515"/>
            <a:ext cx="485562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cs typeface="Aharoni" pitchFamily="2" charset="-79"/>
              </a:rPr>
              <a:t>Учились работать в парах,</a:t>
            </a:r>
          </a:p>
          <a:p>
            <a:r>
              <a:rPr lang="ru-RU" sz="3200" b="1" dirty="0">
                <a:solidFill>
                  <a:srgbClr val="0000FF"/>
                </a:solidFill>
                <a:cs typeface="Aharoni" pitchFamily="2" charset="-79"/>
              </a:rPr>
              <a:t>в</a:t>
            </a:r>
            <a:r>
              <a:rPr lang="ru-RU" sz="3200" b="1" dirty="0" smtClean="0">
                <a:solidFill>
                  <a:srgbClr val="0000FF"/>
                </a:solidFill>
                <a:cs typeface="Aharoni" pitchFamily="2" charset="-79"/>
              </a:rPr>
              <a:t> группах, создавать</a:t>
            </a:r>
          </a:p>
          <a:p>
            <a:r>
              <a:rPr lang="ru-RU" sz="3200" b="1" dirty="0" smtClean="0">
                <a:solidFill>
                  <a:srgbClr val="0000FF"/>
                </a:solidFill>
                <a:cs typeface="Aharoni" pitchFamily="2" charset="-79"/>
              </a:rPr>
              <a:t>коллективные работы</a:t>
            </a:r>
            <a:endParaRPr lang="ru-RU" sz="3200" b="1" dirty="0">
              <a:solidFill>
                <a:srgbClr val="0000FF"/>
              </a:solidFill>
              <a:cs typeface="Aharoni" pitchFamily="2" charset="-79"/>
            </a:endParaRPr>
          </a:p>
        </p:txBody>
      </p:sp>
      <p:pic>
        <p:nvPicPr>
          <p:cNvPr id="8198" name="Picture 6" descr="C:\Users\StepnayaVY\Desktop\фребель\дома\IMG_20190129_1102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742" y="4149080"/>
            <a:ext cx="1890210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StepnayaVY\Desktop\фребель\робот буд\IMG-20190130-WA00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28306"/>
            <a:ext cx="1763688" cy="23515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C:\Users\StepnayaVY\Desktop\фребель\фотоальбом\IMG_20180917_11092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589" y="188640"/>
            <a:ext cx="3744417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C:\Users\StepnayaVY\Desktop\фребель\фотоальбом\IMG_20181120_10360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52042"/>
            <a:ext cx="3168352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26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im0-tub-ru.yandex.net/i?id=5d0e14cd67f26999b5a0f0bf67e90b47-l&amp;n=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16"/>
          <a:stretch/>
        </p:blipFill>
        <p:spPr bwMode="auto">
          <a:xfrm>
            <a:off x="-1" y="0"/>
            <a:ext cx="916045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1323" y="332656"/>
            <a:ext cx="885780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 smtClean="0">
                <a:solidFill>
                  <a:srgbClr val="0000FF"/>
                </a:solidFill>
                <a:cs typeface="Aharoni" pitchFamily="2" charset="-79"/>
              </a:rPr>
              <a:t>ППС – важная провокация в работе по программе…</a:t>
            </a:r>
            <a:endParaRPr lang="ru-RU" sz="3000" b="1" dirty="0">
              <a:solidFill>
                <a:srgbClr val="0000FF"/>
              </a:solidFill>
              <a:cs typeface="Aharoni" pitchFamily="2" charset="-79"/>
            </a:endParaRPr>
          </a:p>
        </p:txBody>
      </p:sp>
      <p:pic>
        <p:nvPicPr>
          <p:cNvPr id="9219" name="Picture 3" descr="C:\Users\StepnayaVY\Desktop\фребель\фотоальбом\IMG-20181211-WA00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3794"/>
            <a:ext cx="1893905" cy="25252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StepnayaVY\Desktop\фребель\фотоальбом\IMG-20181211-WA00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909524"/>
            <a:ext cx="1893905" cy="25252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StepnayaVY\Desktop\фребель\фотоальбом\IMG-20181211-WA002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909524"/>
            <a:ext cx="1893905" cy="25252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StepnayaVY\Desktop\фребель\фотоальбом\IMG_20190212_104854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520"/>
          <a:stretch/>
        </p:blipFill>
        <p:spPr bwMode="auto">
          <a:xfrm>
            <a:off x="6688330" y="859245"/>
            <a:ext cx="2336724" cy="25697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C:\Users\StepnayaVY\Desktop\ДОМ\д\Pictures\Pictures\фото\незабудка 17-18\весна18\IMG_20180518_165756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211" y="3717032"/>
            <a:ext cx="3323446" cy="18722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C:\Users\StepnayaVY\Desktop\ДОМ\д\Pictures\Pictures\фото\незабудка 17-18\зима 17-18\IMG_20180202_162712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53" b="20049"/>
          <a:stretch/>
        </p:blipFill>
        <p:spPr bwMode="auto">
          <a:xfrm>
            <a:off x="4624237" y="3701371"/>
            <a:ext cx="1598379" cy="18726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9" descr="C:\Users\StepnayaVY\Desktop\ДОМ\д\Pictures\Pictures\фото\незабудка 17-18\зима 17-18\IMG_20180205_102741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6" r="27734"/>
          <a:stretch/>
        </p:blipFill>
        <p:spPr bwMode="auto">
          <a:xfrm>
            <a:off x="6804249" y="3717031"/>
            <a:ext cx="1852544" cy="18726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68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pp.userapi.com/c846218/v846218118/8c8c5/jgq6yDkf4hU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" r="1874"/>
          <a:stretch/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1700808"/>
            <a:ext cx="7498591" cy="335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cs typeface="Aharoni" pitchFamily="2" charset="-79"/>
              </a:rPr>
              <a:t>Цели и задачи Программы: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0000FF"/>
                </a:solidFill>
                <a:cs typeface="Aharoni" pitchFamily="2" charset="-79"/>
              </a:rPr>
              <a:t>Формирование у детей предпосылок готовности </a:t>
            </a:r>
          </a:p>
          <a:p>
            <a:r>
              <a:rPr lang="ru-RU" b="1" dirty="0" smtClean="0">
                <a:solidFill>
                  <a:srgbClr val="0000FF"/>
                </a:solidFill>
                <a:cs typeface="Aharoni" pitchFamily="2" charset="-79"/>
              </a:rPr>
              <a:t>изучения технических наук средствами игрового оборудования.</a:t>
            </a:r>
          </a:p>
          <a:p>
            <a:r>
              <a:rPr lang="ru-RU" b="1" dirty="0" smtClean="0">
                <a:solidFill>
                  <a:srgbClr val="0000FF"/>
                </a:solidFill>
                <a:cs typeface="Aharoni" pitchFamily="2" charset="-79"/>
              </a:rPr>
              <a:t>2.Развитие воображения, образного мышления, способности</a:t>
            </a:r>
          </a:p>
          <a:p>
            <a:r>
              <a:rPr lang="ru-RU" b="1" dirty="0">
                <a:solidFill>
                  <a:srgbClr val="0000FF"/>
                </a:solidFill>
                <a:cs typeface="Aharoni" pitchFamily="2" charset="-79"/>
              </a:rPr>
              <a:t>с</a:t>
            </a:r>
            <a:r>
              <a:rPr lang="ru-RU" b="1" dirty="0" smtClean="0">
                <a:solidFill>
                  <a:srgbClr val="0000FF"/>
                </a:solidFill>
                <a:cs typeface="Aharoni" pitchFamily="2" charset="-79"/>
              </a:rPr>
              <a:t>истематизировать свойства и отношения в предметном мире.</a:t>
            </a:r>
          </a:p>
          <a:p>
            <a:r>
              <a:rPr lang="ru-RU" b="1" dirty="0" smtClean="0">
                <a:solidFill>
                  <a:srgbClr val="0000FF"/>
                </a:solidFill>
                <a:cs typeface="Aharoni" pitchFamily="2" charset="-79"/>
              </a:rPr>
              <a:t>3. Активизация и развитие речи.</a:t>
            </a:r>
          </a:p>
          <a:p>
            <a:r>
              <a:rPr lang="ru-RU" b="1" dirty="0" smtClean="0">
                <a:solidFill>
                  <a:srgbClr val="0000FF"/>
                </a:solidFill>
                <a:cs typeface="Aharoni" pitchFamily="2" charset="-79"/>
              </a:rPr>
              <a:t>4. Развитие самостоятельности и активности.</a:t>
            </a:r>
          </a:p>
          <a:p>
            <a:r>
              <a:rPr lang="ru-RU" b="1" dirty="0" smtClean="0">
                <a:solidFill>
                  <a:srgbClr val="0000FF"/>
                </a:solidFill>
                <a:cs typeface="Aharoni" pitchFamily="2" charset="-79"/>
              </a:rPr>
              <a:t>5. Робототехника – основа технических изобретений не только в физике,</a:t>
            </a:r>
          </a:p>
          <a:p>
            <a:r>
              <a:rPr lang="ru-RU" b="1" dirty="0" smtClean="0">
                <a:solidFill>
                  <a:srgbClr val="0000FF"/>
                </a:solidFill>
                <a:cs typeface="Aharoni" pitchFamily="2" charset="-79"/>
              </a:rPr>
              <a:t>но и в смежных областях (математике, информатике, биологии, химии,</a:t>
            </a:r>
          </a:p>
          <a:p>
            <a:r>
              <a:rPr lang="ru-RU" b="1" dirty="0">
                <a:solidFill>
                  <a:srgbClr val="0000FF"/>
                </a:solidFill>
                <a:cs typeface="Aharoni" pitchFamily="2" charset="-79"/>
              </a:rPr>
              <a:t>м</a:t>
            </a:r>
            <a:r>
              <a:rPr lang="ru-RU" b="1" dirty="0" smtClean="0">
                <a:solidFill>
                  <a:srgbClr val="0000FF"/>
                </a:solidFill>
                <a:cs typeface="Aharoni" pitchFamily="2" charset="-79"/>
              </a:rPr>
              <a:t>едицине и др.) Следовательно,  является рычагом</a:t>
            </a:r>
          </a:p>
          <a:p>
            <a:r>
              <a:rPr lang="ru-RU" b="1" dirty="0" smtClean="0">
                <a:solidFill>
                  <a:srgbClr val="0000FF"/>
                </a:solidFill>
                <a:cs typeface="Aharoni" pitchFamily="2" charset="-79"/>
              </a:rPr>
              <a:t>интеллектуального развития.</a:t>
            </a:r>
            <a:endParaRPr lang="ru-RU" b="1" dirty="0">
              <a:solidFill>
                <a:srgbClr val="0000FF"/>
              </a:solidFill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6526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</TotalTime>
  <Words>161</Words>
  <Application>Microsoft Office PowerPoint</Application>
  <PresentationFormat>Экран (4:3)</PresentationFormat>
  <Paragraphs>120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Matvevna</dc:creator>
  <cp:lastModifiedBy>StepnayaVY</cp:lastModifiedBy>
  <cp:revision>13</cp:revision>
  <dcterms:created xsi:type="dcterms:W3CDTF">2019-02-17T06:55:28Z</dcterms:created>
  <dcterms:modified xsi:type="dcterms:W3CDTF">2019-02-17T09:29:48Z</dcterms:modified>
</cp:coreProperties>
</file>